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1" r:id="rId3"/>
    <p:sldId id="273" r:id="rId4"/>
    <p:sldId id="272" r:id="rId5"/>
    <p:sldId id="274" r:id="rId6"/>
    <p:sldId id="275" r:id="rId7"/>
    <p:sldId id="266" r:id="rId8"/>
    <p:sldId id="260" r:id="rId9"/>
    <p:sldId id="265" r:id="rId10"/>
    <p:sldId id="276" r:id="rId11"/>
    <p:sldId id="279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FF"/>
    <a:srgbClr val="FF99FF"/>
    <a:srgbClr val="0000CC"/>
    <a:srgbClr val="CCFFFF"/>
    <a:srgbClr val="CCFFCC"/>
    <a:srgbClr val="99FF66"/>
    <a:srgbClr val="66FFFF"/>
    <a:srgbClr val="00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3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4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1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7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5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4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9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4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3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10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7BFB-CD79-46D1-B8E4-556A64B6F94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870AD-45EE-40CD-839C-684F9053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1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4007" y="404664"/>
            <a:ext cx="2952328" cy="273630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Jamai" pitchFamily="2" charset="0"/>
              </a:rPr>
              <a:t>THOÂNG</a:t>
            </a:r>
            <a:r>
              <a:rPr lang="en-US" b="1" dirty="0">
                <a:solidFill>
                  <a:srgbClr val="FF0000"/>
                </a:solidFill>
                <a:latin typeface="VNI-Jama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</a:br>
            <a:r>
              <a:rPr lang="en-US" b="1" dirty="0" err="1" smtClean="0">
                <a:solidFill>
                  <a:srgbClr val="FF0000"/>
                </a:solidFill>
                <a:latin typeface="VNI-Jamai" pitchFamily="2" charset="0"/>
              </a:rPr>
              <a:t>ÑIEÄP</a:t>
            </a:r>
            <a: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Jamai" pitchFamily="2" charset="0"/>
              </a:rPr>
              <a:t>CUÛA</a:t>
            </a:r>
            <a:r>
              <a:rPr lang="en-US" b="1" dirty="0">
                <a:solidFill>
                  <a:srgbClr val="FF0000"/>
                </a:solidFill>
                <a:latin typeface="VNI-Jama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</a:br>
            <a:r>
              <a:rPr lang="en-US" b="1" dirty="0" err="1" smtClean="0">
                <a:solidFill>
                  <a:srgbClr val="FF0000"/>
                </a:solidFill>
                <a:latin typeface="VNI-Jamai" pitchFamily="2" charset="0"/>
              </a:rPr>
              <a:t>TRAÙI</a:t>
            </a:r>
            <a: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  <a:t> </a:t>
            </a:r>
            <a:br>
              <a:rPr lang="en-US" b="1" dirty="0" smtClean="0">
                <a:solidFill>
                  <a:srgbClr val="FF0000"/>
                </a:solidFill>
                <a:latin typeface="VNI-Jamai" pitchFamily="2" charset="0"/>
              </a:rPr>
            </a:br>
            <a:r>
              <a:rPr lang="en-US" b="1" dirty="0" err="1" smtClean="0">
                <a:solidFill>
                  <a:srgbClr val="FF0000"/>
                </a:solidFill>
                <a:latin typeface="VNI-Jamai" pitchFamily="2" charset="0"/>
              </a:rPr>
              <a:t>ÑAÁT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acThieuNhi-Beat_439e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7" y="4725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7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6"/>
    </mc:Choice>
    <mc:Fallback>
      <p:transition spd="slow" advTm="1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116632"/>
            <a:ext cx="8229600" cy="1143000"/>
          </a:xfrm>
        </p:spPr>
        <p:txBody>
          <a:bodyPr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0000CC"/>
                </a:solidFill>
              </a:rPr>
              <a:t/>
            </a:r>
            <a:br>
              <a:rPr lang="en-US" sz="2800" b="1" dirty="0" smtClean="0">
                <a:solidFill>
                  <a:srgbClr val="0000CC"/>
                </a:solidFill>
              </a:rPr>
            </a:br>
            <a:r>
              <a:rPr lang="en-US" sz="2800" b="1" dirty="0">
                <a:solidFill>
                  <a:srgbClr val="0000CC"/>
                </a:solidFill>
              </a:rPr>
              <a:t/>
            </a:r>
            <a:br>
              <a:rPr lang="en-US" sz="2800" b="1" dirty="0">
                <a:solidFill>
                  <a:srgbClr val="0000CC"/>
                </a:solidFill>
              </a:rPr>
            </a:br>
            <a:r>
              <a:rPr lang="en-US" sz="2800" b="1" dirty="0" err="1">
                <a:solidFill>
                  <a:srgbClr val="0000CC"/>
                </a:solidFill>
              </a:rPr>
              <a:t>CHÚNG</a:t>
            </a:r>
            <a:r>
              <a:rPr lang="en-US" sz="2800" b="1" dirty="0">
                <a:solidFill>
                  <a:srgbClr val="0000CC"/>
                </a:solidFill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</a:rPr>
              <a:t>CÙNG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br>
              <a:rPr lang="en-US" sz="2800" b="1" dirty="0" smtClean="0">
                <a:solidFill>
                  <a:srgbClr val="0000CC"/>
                </a:solidFill>
              </a:rPr>
            </a:br>
            <a:r>
              <a:rPr lang="en-US" sz="2800" b="1" dirty="0" err="1" smtClean="0">
                <a:solidFill>
                  <a:srgbClr val="0000CC"/>
                </a:solidFill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BẢO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VỆ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MÔI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TRƯỜNG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NHÉ</a:t>
            </a:r>
            <a:r>
              <a:rPr lang="en-US" sz="2800" b="1" dirty="0">
                <a:solidFill>
                  <a:srgbClr val="0000CC"/>
                </a:solidFill>
              </a:rPr>
              <a:t>!</a:t>
            </a:r>
            <a:br>
              <a:rPr lang="en-US" sz="2800" b="1" dirty="0">
                <a:solidFill>
                  <a:srgbClr val="0000CC"/>
                </a:solidFill>
              </a:rPr>
            </a:br>
            <a:endParaRPr lang="en-US" sz="2800" dirty="0">
              <a:solidFill>
                <a:srgbClr val="0000CC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7545" y="1772816"/>
            <a:ext cx="8207831" cy="4608512"/>
            <a:chOff x="467545" y="2379326"/>
            <a:chExt cx="8207831" cy="400200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872" y="2379326"/>
              <a:ext cx="2015504" cy="19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852" y="2383890"/>
              <a:ext cx="2721020" cy="1932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2383890"/>
              <a:ext cx="3471307" cy="1932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328106"/>
              <a:ext cx="1871128" cy="2053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328106"/>
              <a:ext cx="2314575" cy="2053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328106"/>
              <a:ext cx="2034716" cy="2034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4328106"/>
              <a:ext cx="2016223" cy="2053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6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90"/>
    </mc:Choice>
    <mc:Fallback>
      <p:transition spd="slow" advTm="2569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CC"/>
                </a:solidFill>
              </a:rPr>
              <a:t/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>
                <a:solidFill>
                  <a:srgbClr val="0000CC"/>
                </a:solidFill>
              </a:rPr>
              <a:t/>
            </a:r>
            <a:br>
              <a:rPr lang="en-US" sz="3200" b="1" dirty="0">
                <a:solidFill>
                  <a:srgbClr val="0000CC"/>
                </a:solidFill>
              </a:rPr>
            </a:br>
            <a:r>
              <a:rPr lang="en-US" sz="3200" b="1" dirty="0" smtClean="0">
                <a:solidFill>
                  <a:srgbClr val="0000CC"/>
                </a:solidFill>
              </a:rPr>
              <a:t/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 smtClean="0">
                <a:solidFill>
                  <a:srgbClr val="0000CC"/>
                </a:solidFill>
              </a:rPr>
              <a:t/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>
                <a:solidFill>
                  <a:srgbClr val="0000CC"/>
                </a:solidFill>
              </a:rPr>
              <a:t/>
            </a:r>
            <a:br>
              <a:rPr lang="en-US" sz="3200" b="1" dirty="0">
                <a:solidFill>
                  <a:srgbClr val="0000CC"/>
                </a:solidFill>
              </a:rPr>
            </a:br>
            <a:r>
              <a:rPr lang="en-US" sz="3200" b="1" dirty="0" smtClean="0">
                <a:solidFill>
                  <a:srgbClr val="0000CC"/>
                </a:solidFill>
              </a:rPr>
              <a:t/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>
                <a:solidFill>
                  <a:srgbClr val="0000CC"/>
                </a:solidFill>
              </a:rPr>
              <a:t/>
            </a:r>
            <a:br>
              <a:rPr lang="en-US" sz="3200" b="1" dirty="0">
                <a:solidFill>
                  <a:srgbClr val="0000CC"/>
                </a:solidFill>
              </a:rPr>
            </a:br>
            <a:r>
              <a:rPr lang="en-US" sz="3200" b="1" dirty="0" err="1" smtClean="0">
                <a:solidFill>
                  <a:srgbClr val="0000CC"/>
                </a:solidFill>
              </a:rPr>
              <a:t>MỜI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BẠN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MÚA</a:t>
            </a:r>
            <a:r>
              <a:rPr lang="en-US" sz="3200" b="1" dirty="0" smtClean="0">
                <a:solidFill>
                  <a:srgbClr val="0000CC"/>
                </a:solidFill>
              </a:rPr>
              <a:t> CHUNG</a:t>
            </a:r>
            <a:r>
              <a:rPr lang="en-US" b="1" dirty="0" smtClean="0">
                <a:solidFill>
                  <a:srgbClr val="0000CC"/>
                </a:solidFill>
              </a:rPr>
              <a:t/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sz="2400" b="1" dirty="0" err="1" smtClean="0">
                <a:solidFill>
                  <a:srgbClr val="0000CC"/>
                </a:solidFill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</a:rPr>
              <a:t>HÁT</a:t>
            </a:r>
            <a:r>
              <a:rPr lang="en-US" sz="2400" b="1" dirty="0" smtClean="0">
                <a:solidFill>
                  <a:srgbClr val="0000CC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YÊU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CÂY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XANH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 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/>
            </a:r>
            <a:br>
              <a:rPr lang="en-US" b="1" dirty="0" smtClean="0">
                <a:solidFill>
                  <a:srgbClr val="0000CC"/>
                </a:solidFill>
              </a:rPr>
            </a:br>
            <a:endParaRPr lang="en-US" sz="1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87418"/>
            <a:ext cx="4524645" cy="402190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68837"/>
            <a:ext cx="2376264" cy="211223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94081"/>
            <a:ext cx="1701189" cy="15121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7589" y="2030760"/>
            <a:ext cx="3429381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SÁNG</a:t>
            </a:r>
            <a:r>
              <a:rPr lang="en-US" b="1" dirty="0" smtClean="0"/>
              <a:t> </a:t>
            </a:r>
            <a:r>
              <a:rPr lang="en-US" b="1" dirty="0" err="1" smtClean="0"/>
              <a:t>TÁC</a:t>
            </a:r>
            <a:r>
              <a:rPr lang="en-US" b="1" dirty="0" smtClean="0"/>
              <a:t>: </a:t>
            </a:r>
            <a:r>
              <a:rPr lang="en-US" b="1" dirty="0" err="1" smtClean="0"/>
              <a:t>HOÀNG</a:t>
            </a:r>
            <a:r>
              <a:rPr lang="en-US" b="1" dirty="0" smtClean="0"/>
              <a:t> </a:t>
            </a:r>
            <a:r>
              <a:rPr lang="en-US" b="1" dirty="0" err="1" smtClean="0"/>
              <a:t>VĂN</a:t>
            </a:r>
            <a:r>
              <a:rPr lang="en-US" b="1" dirty="0" smtClean="0"/>
              <a:t> </a:t>
            </a:r>
            <a:r>
              <a:rPr lang="en-US" b="1" dirty="0" err="1" smtClean="0"/>
              <a:t>YẾN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004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3"/>
    </mc:Choice>
    <mc:Fallback>
      <p:transition spd="slow" advTm="160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- Bài hát cực hay cho thiếu nhi về môi trườ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8504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70"/>
    </mc:Choice>
    <mc:Fallback>
      <p:transition spd="slow" advTm="8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8469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BAÏN</a:t>
            </a:r>
            <a:r>
              <a:rPr lang="en-US" b="1" dirty="0" smtClean="0">
                <a:solidFill>
                  <a:srgbClr val="FF0000"/>
                </a:solidFill>
                <a:latin typeface="VNI-Bodon-Poster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COÙ</a:t>
            </a:r>
            <a:r>
              <a:rPr lang="en-US" b="1" dirty="0" smtClean="0">
                <a:solidFill>
                  <a:srgbClr val="FF0000"/>
                </a:solidFill>
                <a:latin typeface="VNI-Bodon-Poster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BIEÁT</a:t>
            </a:r>
            <a:r>
              <a:rPr lang="en-US" b="1" dirty="0" smtClean="0">
                <a:solidFill>
                  <a:srgbClr val="FF0000"/>
                </a:solidFill>
                <a:latin typeface="VNI-Bodon-Poster" pitchFamily="2" charset="0"/>
              </a:rPr>
              <a:t> ?</a:t>
            </a: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0000CC"/>
                </a:solidFill>
              </a:rPr>
              <a:t>Trên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trái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đất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hiện</a:t>
            </a:r>
            <a:r>
              <a:rPr lang="en-US" b="1" dirty="0">
                <a:solidFill>
                  <a:srgbClr val="0000CC"/>
                </a:solidFill>
              </a:rPr>
              <a:t> nay </a:t>
            </a:r>
            <a:r>
              <a:rPr lang="en-US" b="1" dirty="0" err="1">
                <a:solidFill>
                  <a:srgbClr val="0000CC"/>
                </a:solidFill>
              </a:rPr>
              <a:t>còn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tới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khoảng</a:t>
            </a:r>
            <a:r>
              <a:rPr lang="en-US" b="1" dirty="0">
                <a:solidFill>
                  <a:srgbClr val="0000CC"/>
                </a:solidFill>
              </a:rPr>
              <a:t> 2 </a:t>
            </a:r>
            <a:r>
              <a:rPr lang="en-US" b="1" dirty="0" err="1">
                <a:solidFill>
                  <a:srgbClr val="0000CC"/>
                </a:solidFill>
              </a:rPr>
              <a:t>tỷ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người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đang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khát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nước</a:t>
            </a:r>
            <a:r>
              <a:rPr lang="en-US" b="1" dirty="0">
                <a:solidFill>
                  <a:srgbClr val="0000CC"/>
                </a:solidFill>
              </a:rPr>
              <a:t>! </a:t>
            </a:r>
            <a:r>
              <a:rPr lang="en-US" b="1" dirty="0" err="1">
                <a:solidFill>
                  <a:srgbClr val="0000CC"/>
                </a:solidFill>
              </a:rPr>
              <a:t>Hơn</a:t>
            </a:r>
            <a:r>
              <a:rPr lang="en-US" b="1" dirty="0">
                <a:solidFill>
                  <a:srgbClr val="0000CC"/>
                </a:solidFill>
              </a:rPr>
              <a:t> 4 </a:t>
            </a:r>
            <a:r>
              <a:rPr lang="en-US" b="1" dirty="0" err="1">
                <a:solidFill>
                  <a:srgbClr val="0000CC"/>
                </a:solidFill>
              </a:rPr>
              <a:t>tỷ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người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sẽ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rơi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vào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tình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trạng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thiếu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nước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sạch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trong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tương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lai</a:t>
            </a:r>
            <a:r>
              <a:rPr lang="en-US" b="1" dirty="0">
                <a:solidFill>
                  <a:srgbClr val="0000CC"/>
                </a:solidFill>
              </a:rPr>
              <a:t>.</a:t>
            </a:r>
            <a:br>
              <a:rPr lang="en-US" b="1" dirty="0">
                <a:solidFill>
                  <a:srgbClr val="0000CC"/>
                </a:solidFill>
              </a:rPr>
            </a:br>
            <a:r>
              <a:rPr lang="en-US" b="1" dirty="0">
                <a:solidFill>
                  <a:srgbClr val="0000CC"/>
                </a:solidFill>
              </a:rPr>
              <a:t/>
            </a:r>
            <a:br>
              <a:rPr lang="en-US" b="1" dirty="0">
                <a:solidFill>
                  <a:srgbClr val="0000CC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MUÏC</a:t>
            </a:r>
            <a:r>
              <a:rPr lang="en-US" b="1" dirty="0" smtClean="0">
                <a:solidFill>
                  <a:srgbClr val="FF0000"/>
                </a:solidFill>
                <a:latin typeface="VNI-Bodon-Poster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TIEÂU</a:t>
            </a:r>
            <a:r>
              <a:rPr lang="en-US" b="1" dirty="0" smtClean="0">
                <a:solidFill>
                  <a:srgbClr val="FF0000"/>
                </a:solidFill>
                <a:latin typeface="VNI-Bodon-Poster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GIAÙO</a:t>
            </a:r>
            <a:r>
              <a:rPr lang="en-US" b="1" dirty="0" smtClean="0">
                <a:solidFill>
                  <a:srgbClr val="FF0000"/>
                </a:solidFill>
                <a:latin typeface="VNI-Bodon-Poster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Bodon-Poster" pitchFamily="2" charset="0"/>
              </a:rPr>
              <a:t>DUÏC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0033CC"/>
                </a:solidFill>
              </a:rPr>
              <a:t>Bảo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vệ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môi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trường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là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bảo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vệ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cuộc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sống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của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tất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cả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mọi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0033CC"/>
                </a:solidFill>
              </a:rPr>
              <a:t>người</a:t>
            </a:r>
            <a:r>
              <a:rPr lang="en-US" b="1" dirty="0">
                <a:solidFill>
                  <a:srgbClr val="0033CC"/>
                </a:solidFill>
              </a:rPr>
              <a:t>! </a:t>
            </a:r>
            <a:br>
              <a:rPr lang="en-US" b="1" dirty="0">
                <a:solidFill>
                  <a:srgbClr val="0033CC"/>
                </a:solidFill>
              </a:rPr>
            </a:br>
            <a:r>
              <a:rPr lang="en-US" b="1" dirty="0">
                <a:solidFill>
                  <a:srgbClr val="0033CC"/>
                </a:solidFill>
              </a:rPr>
              <a:t/>
            </a:r>
            <a:br>
              <a:rPr lang="en-US" b="1" dirty="0">
                <a:solidFill>
                  <a:srgbClr val="0033CC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5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2"/>
    </mc:Choice>
    <mc:Fallback>
      <p:transition spd="slow" advTm="1156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80920" cy="352839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FF0000"/>
                </a:solidFill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en-US" sz="2800" b="1" dirty="0" err="1" smtClean="0">
                <a:solidFill>
                  <a:srgbClr val="0033CC"/>
                </a:solidFill>
              </a:rPr>
              <a:t>Đất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Nước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và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Không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khí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là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ba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thành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tố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quan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trọng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nhất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vừa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là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nguồn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tài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nguyên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vừa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là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môi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sinh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của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vạn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vật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trong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đó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có</a:t>
            </a:r>
            <a:r>
              <a:rPr lang="en-US" sz="2800" b="1" dirty="0">
                <a:solidFill>
                  <a:srgbClr val="0033CC"/>
                </a:solidFill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</a:rPr>
              <a:t>người</a:t>
            </a:r>
            <a:r>
              <a:rPr lang="en-US" sz="2800" b="1" dirty="0">
                <a:solidFill>
                  <a:srgbClr val="0033CC"/>
                </a:solidFill>
              </a:rPr>
              <a:t>. </a:t>
            </a:r>
            <a:r>
              <a:rPr lang="en-US" sz="2800" b="1" dirty="0" err="1">
                <a:solidFill>
                  <a:srgbClr val="0033CC"/>
                </a:solidFill>
              </a:rPr>
              <a:t>Thế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nhưng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những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sự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cố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môi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trường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xảy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ra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liên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tiếp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gần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đây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đe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dọa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trực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tiếp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đến</a:t>
            </a:r>
            <a:r>
              <a:rPr lang="en-US" sz="2800" b="1" dirty="0">
                <a:solidFill>
                  <a:srgbClr val="0033CC"/>
                </a:solidFill>
              </a:rPr>
              <a:t> an </a:t>
            </a:r>
            <a:r>
              <a:rPr lang="en-US" sz="2800" b="1" dirty="0" err="1">
                <a:solidFill>
                  <a:srgbClr val="0033CC"/>
                </a:solidFill>
              </a:rPr>
              <a:t>toàn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sức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khỏe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thiệt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hại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sinh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kế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endParaRPr lang="en-US" sz="2800" b="1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en-US" sz="2800" b="1" dirty="0" err="1">
                <a:solidFill>
                  <a:srgbClr val="0033CC"/>
                </a:solidFill>
              </a:rPr>
              <a:t>c</a:t>
            </a:r>
            <a:r>
              <a:rPr lang="en-US" sz="2800" b="1" dirty="0" err="1" smtClean="0">
                <a:solidFill>
                  <a:srgbClr val="0033CC"/>
                </a:solidFill>
              </a:rPr>
              <a:t>ủa</a:t>
            </a:r>
            <a:r>
              <a:rPr lang="en-US" sz="2800" b="1" dirty="0" smtClean="0">
                <a:solidFill>
                  <a:srgbClr val="0033CC"/>
                </a:solidFill>
              </a:rPr>
              <a:t> con </a:t>
            </a:r>
            <a:r>
              <a:rPr lang="en-US" sz="2800" b="1" dirty="0" err="1" smtClean="0">
                <a:solidFill>
                  <a:srgbClr val="0033CC"/>
                </a:solidFill>
              </a:rPr>
              <a:t>người</a:t>
            </a:r>
            <a:r>
              <a:rPr lang="en-US" sz="2800" b="1" dirty="0" smtClean="0">
                <a:solidFill>
                  <a:srgbClr val="0033CC"/>
                </a:solidFill>
              </a:rPr>
              <a:t>.</a:t>
            </a:r>
            <a:endParaRPr lang="en-US" sz="2800" b="1" dirty="0">
              <a:solidFill>
                <a:srgbClr val="0033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5576" y="3569221"/>
            <a:ext cx="7704856" cy="2596082"/>
            <a:chOff x="755576" y="3569221"/>
            <a:chExt cx="7704856" cy="25960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600" y="3573016"/>
              <a:ext cx="3760832" cy="25922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569221"/>
              <a:ext cx="3497334" cy="2592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82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2"/>
    </mc:Choice>
    <mc:Fallback>
      <p:transition spd="slow" advTm="1080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77686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9592" y="188640"/>
            <a:ext cx="7488832" cy="22322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0033CC"/>
                </a:solidFill>
              </a:rPr>
              <a:t>Môi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trường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hiện</a:t>
            </a:r>
            <a:r>
              <a:rPr lang="en-US" sz="2400" b="1" dirty="0" smtClean="0">
                <a:solidFill>
                  <a:srgbClr val="0033CC"/>
                </a:solidFill>
              </a:rPr>
              <a:t> nay </a:t>
            </a:r>
            <a:r>
              <a:rPr lang="en-US" sz="2400" b="1" dirty="0" err="1" smtClean="0">
                <a:solidFill>
                  <a:srgbClr val="0033CC"/>
                </a:solidFill>
              </a:rPr>
              <a:t>đang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bị</a:t>
            </a:r>
            <a:r>
              <a:rPr lang="en-US" sz="2400" b="1" dirty="0" smtClean="0">
                <a:solidFill>
                  <a:srgbClr val="0033CC"/>
                </a:solidFill>
              </a:rPr>
              <a:t> ô </a:t>
            </a:r>
            <a:r>
              <a:rPr lang="en-US" sz="2400" b="1" dirty="0" err="1" smtClean="0">
                <a:solidFill>
                  <a:srgbClr val="0033CC"/>
                </a:solidFill>
              </a:rPr>
              <a:t>nhiễm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nghiêm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trọng</a:t>
            </a:r>
            <a:r>
              <a:rPr lang="en-US" sz="2400" b="1" dirty="0" smtClean="0">
                <a:solidFill>
                  <a:srgbClr val="0033CC"/>
                </a:solidFill>
              </a:rPr>
              <a:t>! </a:t>
            </a:r>
            <a:r>
              <a:rPr lang="en-US" sz="2400" b="1" dirty="0" err="1" smtClean="0">
                <a:solidFill>
                  <a:srgbClr val="0033CC"/>
                </a:solidFill>
              </a:rPr>
              <a:t>Đặc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biệt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là</a:t>
            </a:r>
            <a:r>
              <a:rPr lang="en-US" sz="2400" b="1" dirty="0" smtClean="0">
                <a:solidFill>
                  <a:srgbClr val="0033CC"/>
                </a:solidFill>
              </a:rPr>
              <a:t> ô </a:t>
            </a:r>
            <a:r>
              <a:rPr lang="en-US" sz="2400" b="1" dirty="0" err="1" smtClean="0">
                <a:solidFill>
                  <a:srgbClr val="0033CC"/>
                </a:solidFill>
              </a:rPr>
              <a:t>nhiễm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không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khí</a:t>
            </a:r>
            <a:r>
              <a:rPr lang="en-US" sz="2400" b="1" dirty="0" smtClean="0">
                <a:solidFill>
                  <a:srgbClr val="0033CC"/>
                </a:solidFill>
              </a:rPr>
              <a:t>, ô </a:t>
            </a:r>
            <a:r>
              <a:rPr lang="en-US" sz="2400" b="1" dirty="0" err="1" smtClean="0">
                <a:solidFill>
                  <a:srgbClr val="0033CC"/>
                </a:solidFill>
              </a:rPr>
              <a:t>nhiễm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nguồn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nước</a:t>
            </a:r>
            <a:r>
              <a:rPr lang="en-US" sz="2400" b="1" dirty="0" smtClean="0">
                <a:solidFill>
                  <a:srgbClr val="0033CC"/>
                </a:solidFill>
              </a:rPr>
              <a:t>, </a:t>
            </a:r>
            <a:r>
              <a:rPr lang="en-US" sz="2400" b="1" dirty="0" err="1" smtClean="0">
                <a:solidFill>
                  <a:srgbClr val="0033CC"/>
                </a:solidFill>
              </a:rPr>
              <a:t>đất</a:t>
            </a:r>
            <a:r>
              <a:rPr lang="en-US" sz="2400" b="1" dirty="0" smtClean="0">
                <a:solidFill>
                  <a:srgbClr val="0033CC"/>
                </a:solidFill>
              </a:rPr>
              <a:t>, … Ở </a:t>
            </a:r>
            <a:r>
              <a:rPr lang="en-US" sz="2400" b="1" dirty="0" err="1" smtClean="0">
                <a:solidFill>
                  <a:srgbClr val="0033CC"/>
                </a:solidFill>
              </a:rPr>
              <a:t>các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nước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đang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phát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triển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như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Việt</a:t>
            </a:r>
            <a:r>
              <a:rPr lang="en-US" sz="2400" b="1" dirty="0" smtClean="0">
                <a:solidFill>
                  <a:srgbClr val="0033CC"/>
                </a:solidFill>
              </a:rPr>
              <a:t> Nam, </a:t>
            </a:r>
            <a:r>
              <a:rPr lang="en-US" sz="2400" b="1" dirty="0" err="1" smtClean="0">
                <a:solidFill>
                  <a:srgbClr val="0033CC"/>
                </a:solidFill>
              </a:rPr>
              <a:t>việc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khai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thác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bừa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bãi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các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nguồn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lợi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từ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thiên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nhiên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đã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làm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cạn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kiệt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nguồn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tài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nguyên</a:t>
            </a:r>
            <a:r>
              <a:rPr lang="en-US" sz="2400" b="1" dirty="0" smtClean="0">
                <a:solidFill>
                  <a:srgbClr val="0033CC"/>
                </a:solidFill>
              </a:rPr>
              <a:t>.</a:t>
            </a:r>
            <a:endParaRPr lang="en-US" sz="2400" b="1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30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4"/>
    </mc:Choice>
    <mc:Fallback>
      <p:transition spd="slow" advTm="2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CẢNH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MÔI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TRƯỜNG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2" y="1772816"/>
            <a:ext cx="7272808" cy="44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27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5"/>
    </mc:Choice>
    <mc:Fallback>
      <p:transition spd="slow" advTm="1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1138138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en-US" sz="3200" b="1" u="sng" dirty="0">
                <a:solidFill>
                  <a:srgbClr val="FF0000"/>
                </a:solidFill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học</a:t>
            </a:r>
            <a:r>
              <a:rPr lang="en-US" sz="3200" b="1" u="sng" dirty="0" smtClean="0">
                <a:solidFill>
                  <a:srgbClr val="FF0000"/>
                </a:solidFill>
              </a:rPr>
              <a:t>:</a:t>
            </a:r>
            <a:br>
              <a:rPr lang="en-US" sz="3200" b="1" u="sng" dirty="0" smtClean="0">
                <a:solidFill>
                  <a:srgbClr val="FF0000"/>
                </a:solidFill>
              </a:rPr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60" y="3068960"/>
            <a:ext cx="7848872" cy="3600400"/>
            <a:chOff x="539552" y="3356992"/>
            <a:chExt cx="7848872" cy="30243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356992"/>
              <a:ext cx="4104456" cy="2887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356992"/>
              <a:ext cx="3744416" cy="30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755576" y="1484784"/>
            <a:ext cx="8229600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33CC"/>
                </a:solidFill>
              </a:rPr>
              <a:t>Chung </a:t>
            </a:r>
            <a:r>
              <a:rPr lang="en-US" sz="3200" b="1" dirty="0" err="1" smtClean="0">
                <a:solidFill>
                  <a:srgbClr val="0033CC"/>
                </a:solidFill>
              </a:rPr>
              <a:t>tay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bảo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vệ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môi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trường</a:t>
            </a:r>
            <a:r>
              <a:rPr lang="en-US" sz="3200" b="1" dirty="0" smtClean="0">
                <a:solidFill>
                  <a:srgbClr val="0033CC"/>
                </a:solidFill>
              </a:rPr>
              <a:t/>
            </a:r>
            <a:br>
              <a:rPr lang="en-US" sz="3200" b="1" dirty="0" smtClean="0">
                <a:solidFill>
                  <a:srgbClr val="0033CC"/>
                </a:solidFill>
              </a:rPr>
            </a:br>
            <a:r>
              <a:rPr lang="en-US" sz="3200" b="1" dirty="0" err="1" smtClean="0">
                <a:solidFill>
                  <a:srgbClr val="0033CC"/>
                </a:solidFill>
              </a:rPr>
              <a:t>Cây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xanh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tỏa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bóng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muôn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phương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yên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bình</a:t>
            </a:r>
            <a:r>
              <a:rPr lang="en-US" sz="3200" b="1" dirty="0" smtClean="0">
                <a:solidFill>
                  <a:srgbClr val="0033CC"/>
                </a:solidFill>
              </a:rPr>
              <a:t/>
            </a:r>
            <a:br>
              <a:rPr lang="en-US" sz="3200" b="1" dirty="0" smtClean="0">
                <a:solidFill>
                  <a:srgbClr val="0033CC"/>
                </a:solidFill>
              </a:rPr>
            </a:br>
            <a:r>
              <a:rPr lang="en-US" sz="3200" b="1" dirty="0" err="1" smtClean="0">
                <a:solidFill>
                  <a:srgbClr val="0033CC"/>
                </a:solidFill>
              </a:rPr>
              <a:t>Vùng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cao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miền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biển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đẹp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xinh</a:t>
            </a:r>
            <a:r>
              <a:rPr lang="en-US" sz="3200" b="1" dirty="0" smtClean="0">
                <a:solidFill>
                  <a:srgbClr val="0033CC"/>
                </a:solidFill>
              </a:rPr>
              <a:t/>
            </a:r>
            <a:br>
              <a:rPr lang="en-US" sz="3200" b="1" dirty="0" smtClean="0">
                <a:solidFill>
                  <a:srgbClr val="0033CC"/>
                </a:solidFill>
              </a:rPr>
            </a:br>
            <a:r>
              <a:rPr lang="en-US" sz="3200" b="1" dirty="0" err="1" smtClean="0">
                <a:solidFill>
                  <a:srgbClr val="0033CC"/>
                </a:solidFill>
              </a:rPr>
              <a:t>Bài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ca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xây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dựng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hòa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bình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màu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</a:rPr>
              <a:t>xanh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7319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1"/>
    </mc:Choice>
    <mc:Fallback>
      <p:transition spd="slow" advTm="214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272808" cy="446449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697310" y="76856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1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972">
        <p:split orient="vert"/>
      </p:transition>
    </mc:Choice>
    <mc:Fallback>
      <p:transition spd="slow" advTm="2097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04867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3.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Tâm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niệm</a:t>
            </a:r>
            <a:r>
              <a:rPr lang="en-US" sz="2800" b="1" u="sng" dirty="0" smtClean="0">
                <a:solidFill>
                  <a:srgbClr val="FF0000"/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en-US" b="1" dirty="0" err="1" smtClean="0">
                <a:solidFill>
                  <a:srgbClr val="0033CC"/>
                </a:solidFill>
              </a:rPr>
              <a:t>Hiện</a:t>
            </a:r>
            <a:r>
              <a:rPr lang="en-US" b="1" dirty="0" smtClean="0">
                <a:solidFill>
                  <a:srgbClr val="0033CC"/>
                </a:solidFill>
              </a:rPr>
              <a:t> nay </a:t>
            </a:r>
            <a:r>
              <a:rPr lang="en-US" b="1" dirty="0" err="1" smtClean="0">
                <a:solidFill>
                  <a:srgbClr val="0033CC"/>
                </a:solidFill>
              </a:rPr>
              <a:t>tình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trạng</a:t>
            </a:r>
            <a:r>
              <a:rPr lang="en-US" b="1" dirty="0" smtClean="0">
                <a:solidFill>
                  <a:srgbClr val="0033CC"/>
                </a:solidFill>
              </a:rPr>
              <a:t> ô </a:t>
            </a:r>
            <a:r>
              <a:rPr lang="en-US" b="1" dirty="0" err="1" smtClean="0">
                <a:solidFill>
                  <a:srgbClr val="0033CC"/>
                </a:solidFill>
              </a:rPr>
              <a:t>nhiễm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môi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trường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đã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trở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nên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báo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động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khiến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cho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xuất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hiện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những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căn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bệnh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hiểm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nghèo</a:t>
            </a:r>
            <a:r>
              <a:rPr lang="en-US" b="1" dirty="0" smtClean="0">
                <a:solidFill>
                  <a:srgbClr val="0033CC"/>
                </a:solidFill>
              </a:rPr>
              <a:t>. </a:t>
            </a:r>
            <a:r>
              <a:rPr lang="en-US" b="1" dirty="0" err="1" smtClean="0">
                <a:solidFill>
                  <a:srgbClr val="0033CC"/>
                </a:solidFill>
              </a:rPr>
              <a:t>Bảo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vệ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môi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trường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là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việc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thiết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thực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mà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ai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cũng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cần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hành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động</a:t>
            </a:r>
            <a:r>
              <a:rPr lang="en-US" b="1" dirty="0" smtClean="0">
                <a:solidFill>
                  <a:srgbClr val="0033CC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544" y="2996952"/>
            <a:ext cx="8208912" cy="3257623"/>
            <a:chOff x="467544" y="2996952"/>
            <a:chExt cx="8208912" cy="325762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96953"/>
              <a:ext cx="4104456" cy="3257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996952"/>
              <a:ext cx="4104456" cy="3257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741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2"/>
    </mc:Choice>
    <mc:Fallback>
      <p:transition spd="slow" advTm="2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96744" cy="619268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252620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8"/>
    </mc:Choice>
    <mc:Fallback>
      <p:transition spd="slow" advTm="2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371</TotalTime>
  <Words>227</Words>
  <Application>Microsoft Office PowerPoint</Application>
  <PresentationFormat>On-screen Show (4:3)</PresentationFormat>
  <Paragraphs>17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THOÂNG  ÑIEÄP  CUÛA  TRAÙI  ÑAÁT</vt:lpstr>
      <vt:lpstr>PowerPoint Presentation</vt:lpstr>
      <vt:lpstr>PowerPoint Presentation</vt:lpstr>
      <vt:lpstr>PowerPoint Presentation</vt:lpstr>
      <vt:lpstr> CẢNH BÁO VỀ MÔI TRƯỜNG! </vt:lpstr>
      <vt:lpstr>2. Bài học:  </vt:lpstr>
      <vt:lpstr>PowerPoint Presentation</vt:lpstr>
      <vt:lpstr>PowerPoint Presentation</vt:lpstr>
      <vt:lpstr>PowerPoint Presentation</vt:lpstr>
      <vt:lpstr>  CHÚNG TA CÙNG HÀNH ĐỘNG  ĐỂ BẢO VỆ MÔI TRƯỜNG NHÉ! </vt:lpstr>
      <vt:lpstr>       MỜI CÁC BẠN MÚA CHUNG BÀI HÁT: EM YÊU CÂY XANH       </vt:lpstr>
      <vt:lpstr>PowerPoint Presentation</vt:lpstr>
    </vt:vector>
  </TitlesOfParts>
  <Company>CKK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MÔI TRƯỜNG SỐNG QUANH TA THÔNG ĐIỆP CỦA TRÁI ĐẤT HÔM NAY VÀ NGÀY MAI</dc:title>
  <dc:creator>User</dc:creator>
  <cp:lastModifiedBy>User</cp:lastModifiedBy>
  <cp:revision>57</cp:revision>
  <dcterms:created xsi:type="dcterms:W3CDTF">2021-12-09T15:36:30Z</dcterms:created>
  <dcterms:modified xsi:type="dcterms:W3CDTF">2021-12-11T09:09:04Z</dcterms:modified>
</cp:coreProperties>
</file>